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15" r:id="rId5"/>
    <p:sldId id="322" r:id="rId6"/>
    <p:sldId id="323" r:id="rId7"/>
    <p:sldId id="324" r:id="rId8"/>
    <p:sldId id="328" r:id="rId9"/>
    <p:sldId id="327" r:id="rId10"/>
    <p:sldId id="325" r:id="rId11"/>
    <p:sldId id="326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ACE0EF7-4158-4DFC-8183-2B938385779F}">
          <p14:sldIdLst>
            <p14:sldId id="315"/>
            <p14:sldId id="322"/>
          </p14:sldIdLst>
        </p14:section>
        <p14:section name="微課程教材進度研討" id="{2B27EC77-AE10-4147-8538-97C264F8E94B}">
          <p14:sldIdLst>
            <p14:sldId id="323"/>
            <p14:sldId id="324"/>
            <p14:sldId id="328"/>
          </p14:sldIdLst>
        </p14:section>
        <p14:section name="教學狀況及教具使用心得分享" id="{1956694E-BA66-422F-918F-2B45010898E5}">
          <p14:sldIdLst>
            <p14:sldId id="327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84" d="100"/>
          <a:sy n="84" d="100"/>
        </p:scale>
        <p:origin x="42" y="1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5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2022/11/3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6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988840"/>
            <a:ext cx="6172200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自主共備討論與</a:t>
            </a:r>
            <a:br>
              <a:rPr lang="en-US" altLang="zh-TW" sz="4000" dirty="0"/>
            </a:br>
            <a:r>
              <a:rPr lang="zh-TW" altLang="en-US" sz="4000" dirty="0"/>
              <a:t>教學現況分享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024" y="4797152"/>
            <a:ext cx="3816424" cy="1659632"/>
          </a:xfrm>
        </p:spPr>
        <p:txBody>
          <a:bodyPr>
            <a:normAutofit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:2020/XX/XX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539552" y="1452120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主題討論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dirty="0"/>
              <a:t>     1-1.</a:t>
            </a:r>
            <a:r>
              <a:rPr lang="zh-TW" altLang="en-US" dirty="0"/>
              <a:t>如何進行情境教學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1-2.</a:t>
            </a:r>
            <a:r>
              <a:rPr lang="zh-TW" altLang="en-US" dirty="0"/>
              <a:t>學生歷程記錄</a:t>
            </a:r>
            <a:endParaRPr lang="en-US" altLang="zh-TW" dirty="0"/>
          </a:p>
          <a:p>
            <a:pPr marL="0" indent="0">
              <a:buFont typeface="Wingdings"/>
              <a:buNone/>
            </a:pPr>
            <a:r>
              <a:rPr lang="en-US" altLang="zh-TW" dirty="0"/>
              <a:t>     1-3.</a:t>
            </a:r>
            <a:r>
              <a:rPr lang="zh-TW" altLang="en-US" dirty="0"/>
              <a:t>教材創意分享</a:t>
            </a:r>
            <a:endParaRPr lang="en-US" altLang="zh-TW" dirty="0"/>
          </a:p>
          <a:p>
            <a:pPr marL="0" indent="0">
              <a:buFont typeface="Wingdings"/>
              <a:buNone/>
            </a:pPr>
            <a:endParaRPr lang="en-US" altLang="zh-TW" sz="2600" dirty="0"/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教學狀況及教具使用心得分享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dirty="0"/>
              <a:t>     2-1.</a:t>
            </a:r>
            <a:r>
              <a:rPr lang="zh-TW" altLang="en-US" dirty="0"/>
              <a:t>教學現況</a:t>
            </a:r>
            <a:endParaRPr lang="en-US" altLang="zh-TW" dirty="0"/>
          </a:p>
          <a:p>
            <a:pPr marL="0" indent="0">
              <a:buFont typeface="Wingdings"/>
              <a:buNone/>
            </a:pPr>
            <a:r>
              <a:rPr lang="en-US" altLang="zh-TW" dirty="0"/>
              <a:t>     2-2.</a:t>
            </a:r>
            <a:r>
              <a:rPr lang="zh-TW" altLang="en-US" dirty="0"/>
              <a:t>教學問題與反思</a:t>
            </a:r>
            <a:endParaRPr lang="en-US" altLang="zh-TW" dirty="0"/>
          </a:p>
          <a:p>
            <a:pPr marL="0" indent="0">
              <a:buFont typeface="Wingdings"/>
              <a:buNone/>
            </a:pPr>
            <a:r>
              <a:rPr lang="en-US" altLang="zh-TW" dirty="0"/>
              <a:t>     2-3.</a:t>
            </a:r>
            <a:r>
              <a:rPr lang="zh-TW" altLang="en-US" dirty="0"/>
              <a:t>教具問題及建議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1-1</a:t>
            </a:r>
            <a:r>
              <a:rPr lang="zh-TW" altLang="en-US" dirty="0"/>
              <a:t>如何進行情境教學</a:t>
            </a:r>
            <a:endParaRPr lang="en-US" alt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1-1-1</a:t>
            </a:r>
            <a:r>
              <a:rPr lang="zh-TW" altLang="en-US" sz="1800" b="1" dirty="0">
                <a:solidFill>
                  <a:schemeClr val="tx2"/>
                </a:solidFill>
              </a:rPr>
              <a:t>什麼是情境教學？情境教學與資訊課程如何結合？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1-1-2</a:t>
            </a:r>
            <a:r>
              <a:rPr lang="zh-TW" altLang="en-US" sz="1800" b="1" dirty="0">
                <a:solidFill>
                  <a:schemeClr val="tx2"/>
                </a:solidFill>
              </a:rPr>
              <a:t>所在城市、學校是否有什麼特色，或是特別的困擾需要解決？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1-1-3</a:t>
            </a:r>
            <a:r>
              <a:rPr lang="zh-TW" altLang="en-US" sz="1800" b="1" dirty="0">
                <a:solidFill>
                  <a:schemeClr val="tx2"/>
                </a:solidFill>
              </a:rPr>
              <a:t>該情境應用到什麼運算思維邏輯？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1-1-4</a:t>
            </a:r>
            <a:r>
              <a:rPr lang="zh-TW" altLang="en-US" sz="1800" b="1" dirty="0">
                <a:solidFill>
                  <a:schemeClr val="tx2"/>
                </a:solidFill>
              </a:rPr>
              <a:t>透過什麼方法引導學生進行情境思考？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1-1-5</a:t>
            </a:r>
            <a:r>
              <a:rPr lang="zh-TW" altLang="en-US" sz="1800" b="1" dirty="0">
                <a:solidFill>
                  <a:schemeClr val="tx2"/>
                </a:solidFill>
              </a:rPr>
              <a:t>有什麼媒體或是平台可以輔助情境教學？</a:t>
            </a: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8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40AA3-3EE4-421D-A5CD-7EF84FB5305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1-3 </a:t>
            </a:r>
            <a:r>
              <a:rPr lang="zh-TW" altLang="en-US" dirty="0"/>
              <a:t>教材創意資訊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54B6D-E5FF-4524-ABEF-851EC180CC89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b="1">
                <a:solidFill>
                  <a:schemeClr val="tx2"/>
                </a:solidFill>
              </a:rPr>
              <a:t>1-3-1</a:t>
            </a:r>
            <a:r>
              <a:rPr lang="zh-TW" altLang="en-US" b="1">
                <a:solidFill>
                  <a:schemeClr val="tx2"/>
                </a:solidFill>
              </a:rPr>
              <a:t>創意構想</a:t>
            </a:r>
            <a:endParaRPr lang="en-US" altLang="zh-TW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b="1">
                <a:solidFill>
                  <a:schemeClr val="tx2"/>
                </a:solidFill>
              </a:rPr>
              <a:t>1-3-2</a:t>
            </a:r>
            <a:r>
              <a:rPr lang="zh-TW" altLang="en-US" b="1">
                <a:solidFill>
                  <a:schemeClr val="tx2"/>
                </a:solidFill>
              </a:rPr>
              <a:t>創意資訊</a:t>
            </a:r>
            <a:endParaRPr lang="en-US" altLang="zh-TW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951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1-2</a:t>
            </a:r>
            <a:r>
              <a:rPr lang="zh-TW" altLang="en-US" dirty="0"/>
              <a:t>學生歷程記錄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1-2-1</a:t>
            </a:r>
            <a:r>
              <a:rPr lang="zh-TW" altLang="en-US" sz="1800" b="1" dirty="0">
                <a:solidFill>
                  <a:schemeClr val="tx2"/>
                </a:solidFill>
              </a:rPr>
              <a:t>預計使用什麼方式讓學生交作業或是做課程記錄？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1-2-2</a:t>
            </a:r>
            <a:r>
              <a:rPr lang="zh-TW" altLang="en-US" sz="1800" b="1" dirty="0">
                <a:solidFill>
                  <a:schemeClr val="tx2"/>
                </a:solidFill>
              </a:rPr>
              <a:t>如何將教學內容與學生歷程檔案進行統合？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1-2-3</a:t>
            </a:r>
            <a:r>
              <a:rPr lang="zh-TW" altLang="en-US" sz="1800" b="1" dirty="0">
                <a:solidFill>
                  <a:schemeClr val="tx2"/>
                </a:solidFill>
              </a:rPr>
              <a:t>如何整理學生上交的歷程檔案？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1-2-4</a:t>
            </a:r>
            <a:r>
              <a:rPr lang="zh-TW" altLang="en-US" sz="1800" b="1" dirty="0">
                <a:solidFill>
                  <a:schemeClr val="tx2"/>
                </a:solidFill>
              </a:rPr>
              <a:t>如何建置公用平台讓學生互相交流？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chemeClr val="tx2"/>
                </a:solidFill>
              </a:rPr>
              <a:t>1-2-5</a:t>
            </a:r>
            <a:r>
              <a:rPr lang="zh-TW" altLang="en-US" sz="1800" b="1" dirty="0">
                <a:solidFill>
                  <a:schemeClr val="tx2"/>
                </a:solidFill>
              </a:rPr>
              <a:t>最終學期結束後希望學生擁有什麼樣的歷程檔案做為個人成果？</a:t>
            </a: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6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85826-6216-4E48-9E5A-874202CF20D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2-1 </a:t>
            </a:r>
            <a:r>
              <a:rPr lang="zh-TW" altLang="en-US" dirty="0"/>
              <a:t>教學現況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120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0A145-B8FB-4DF0-B747-A94A94ECD66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2-2 </a:t>
            </a:r>
            <a:r>
              <a:rPr lang="zh-TW" altLang="en-US" dirty="0"/>
              <a:t>教學問題與反思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674BF9-8D6F-4279-9AA6-00825E7386B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2-2-1</a:t>
            </a:r>
            <a:r>
              <a:rPr lang="zh-TW" altLang="en-US" sz="1800" b="1">
                <a:solidFill>
                  <a:schemeClr val="tx2"/>
                </a:solidFill>
              </a:rPr>
              <a:t>遇到的問題</a:t>
            </a: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2-2-2</a:t>
            </a:r>
            <a:r>
              <a:rPr lang="zh-TW" altLang="en-US" sz="1800" b="1">
                <a:solidFill>
                  <a:schemeClr val="tx2"/>
                </a:solidFill>
              </a:rPr>
              <a:t>問題反思</a:t>
            </a: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2-2-3</a:t>
            </a:r>
            <a:r>
              <a:rPr lang="zh-TW" altLang="en-US" sz="1800" b="1">
                <a:solidFill>
                  <a:schemeClr val="tx2"/>
                </a:solidFill>
              </a:rPr>
              <a:t> </a:t>
            </a:r>
            <a:r>
              <a:rPr lang="en-US" altLang="zh-TW" sz="1800" b="1">
                <a:solidFill>
                  <a:schemeClr val="tx2"/>
                </a:solidFill>
              </a:rPr>
              <a:t>…</a:t>
            </a:r>
            <a:endParaRPr lang="zh-TW" alt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6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C027CE-C908-4232-9A02-6B44932EEC1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2-3 </a:t>
            </a:r>
            <a:r>
              <a:rPr lang="zh-TW" altLang="en-US" dirty="0"/>
              <a:t>教具問題及建議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404BF6-CFB4-448B-813D-0B30F9B4BB04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2-3-1</a:t>
            </a:r>
            <a:r>
              <a:rPr lang="zh-TW" altLang="en-US" sz="1800" b="1">
                <a:solidFill>
                  <a:schemeClr val="tx2"/>
                </a:solidFill>
              </a:rPr>
              <a:t>使用技術問題</a:t>
            </a: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2-3-2</a:t>
            </a:r>
            <a:r>
              <a:rPr lang="zh-TW" altLang="en-US" sz="1800" b="1">
                <a:solidFill>
                  <a:schemeClr val="tx2"/>
                </a:solidFill>
              </a:rPr>
              <a:t>教具妥善率回報</a:t>
            </a: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>
                <a:solidFill>
                  <a:schemeClr val="tx2"/>
                </a:solidFill>
              </a:rPr>
              <a:t>2-3-3</a:t>
            </a:r>
            <a:r>
              <a:rPr lang="zh-TW" altLang="en-US" sz="1800" b="1">
                <a:solidFill>
                  <a:schemeClr val="tx2"/>
                </a:solidFill>
              </a:rPr>
              <a:t>其他</a:t>
            </a:r>
            <a:endParaRPr lang="en-US" altLang="zh-TW" sz="1800" b="1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39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5351</TotalTime>
  <Words>261</Words>
  <Application>Microsoft Office PowerPoint</Application>
  <PresentationFormat>如螢幕大小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Calibri</vt:lpstr>
      <vt:lpstr>Century Schoolbook</vt:lpstr>
      <vt:lpstr>Wingdings</vt:lpstr>
      <vt:lpstr>Wingdings 2</vt:lpstr>
      <vt:lpstr>壁窗</vt:lpstr>
      <vt:lpstr>自主共備討論與 教學現況分享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陳又瑄</cp:lastModifiedBy>
  <cp:revision>307</cp:revision>
  <cp:lastPrinted>2019-09-26T17:20:02Z</cp:lastPrinted>
  <dcterms:created xsi:type="dcterms:W3CDTF">2019-09-08T02:03:55Z</dcterms:created>
  <dcterms:modified xsi:type="dcterms:W3CDTF">2022-11-03T06:52:08Z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